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7" r:id="rId4"/>
    <p:sldMasterId id="2147484190" r:id="rId5"/>
  </p:sldMasterIdLst>
  <p:notesMasterIdLst>
    <p:notesMasterId r:id="rId14"/>
  </p:notesMasterIdLst>
  <p:handoutMasterIdLst>
    <p:handoutMasterId r:id="rId15"/>
  </p:handoutMasterIdLst>
  <p:sldIdLst>
    <p:sldId id="467" r:id="rId6"/>
    <p:sldId id="471" r:id="rId7"/>
    <p:sldId id="474" r:id="rId8"/>
    <p:sldId id="466" r:id="rId9"/>
    <p:sldId id="468" r:id="rId10"/>
    <p:sldId id="463" r:id="rId11"/>
    <p:sldId id="475" r:id="rId12"/>
    <p:sldId id="46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6">
          <p15:clr>
            <a:srgbClr val="A4A3A4"/>
          </p15:clr>
        </p15:guide>
        <p15:guide id="2" pos="4848">
          <p15:clr>
            <a:srgbClr val="A4A3A4"/>
          </p15:clr>
        </p15:guide>
        <p15:guide id="3" pos="924">
          <p15:clr>
            <a:srgbClr val="A4A3A4"/>
          </p15:clr>
        </p15:guide>
        <p15:guide id="4" pos="33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2F"/>
    <a:srgbClr val="CC0000"/>
    <a:srgbClr val="8E002F"/>
    <a:srgbClr val="920031"/>
    <a:srgbClr val="990000"/>
    <a:srgbClr val="8A002B"/>
    <a:srgbClr val="A50021"/>
    <a:srgbClr val="8E0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74534" autoAdjust="0"/>
  </p:normalViewPr>
  <p:slideViewPr>
    <p:cSldViewPr snapToGrid="0" snapToObjects="1">
      <p:cViewPr>
        <p:scale>
          <a:sx n="100" d="100"/>
          <a:sy n="100" d="100"/>
        </p:scale>
        <p:origin x="72" y="-2064"/>
      </p:cViewPr>
      <p:guideLst>
        <p:guide orient="horz" pos="976"/>
        <p:guide pos="4848"/>
        <p:guide pos="924"/>
        <p:guide pos="3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1632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41C89F-D22C-41A5-B10A-7C08E7869B2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4D492F-4198-4820-99A9-F159B1AA37FF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SLDCADA</a:t>
          </a:r>
          <a:endParaRPr lang="en-US" dirty="0"/>
        </a:p>
      </dgm:t>
    </dgm:pt>
    <dgm:pt modelId="{366E3D6E-C67F-497D-BF7A-3BF130FB55ED}" type="parTrans" cxnId="{2646BAC1-2D8E-4A48-BB2D-ED38B42490A6}">
      <dgm:prSet/>
      <dgm:spPr/>
      <dgm:t>
        <a:bodyPr/>
        <a:lstStyle/>
        <a:p>
          <a:endParaRPr lang="en-US"/>
        </a:p>
      </dgm:t>
    </dgm:pt>
    <dgm:pt modelId="{569A9C64-1F26-4A47-A9D7-15952D2847F9}" type="sibTrans" cxnId="{2646BAC1-2D8E-4A48-BB2D-ED38B42490A6}">
      <dgm:prSet/>
      <dgm:spPr/>
      <dgm:t>
        <a:bodyPr/>
        <a:lstStyle/>
        <a:p>
          <a:endParaRPr lang="en-US"/>
        </a:p>
      </dgm:t>
    </dgm:pt>
    <dgm:pt modelId="{9452C89D-1D58-4A6C-B3BE-93777B2A35C6}">
      <dgm:prSet phldrT="[Text]"/>
      <dgm:spPr/>
      <dgm:t>
        <a:bodyPr/>
        <a:lstStyle/>
        <a:p>
          <a:r>
            <a:rPr lang="en-US" dirty="0" smtClean="0"/>
            <a:t>Signed Timesheets</a:t>
          </a:r>
          <a:endParaRPr lang="en-US" dirty="0"/>
        </a:p>
      </dgm:t>
    </dgm:pt>
    <dgm:pt modelId="{D3ADDEE7-FAC1-42EF-97DD-9DE311A6416D}" type="parTrans" cxnId="{DDE837FC-E4B1-4581-A2FD-156CFDD8C81C}">
      <dgm:prSet/>
      <dgm:spPr/>
      <dgm:t>
        <a:bodyPr/>
        <a:lstStyle/>
        <a:p>
          <a:endParaRPr lang="en-US"/>
        </a:p>
      </dgm:t>
    </dgm:pt>
    <dgm:pt modelId="{374AAC4F-5489-44CE-9342-0D99240DB031}" type="sibTrans" cxnId="{DDE837FC-E4B1-4581-A2FD-156CFDD8C81C}">
      <dgm:prSet/>
      <dgm:spPr/>
      <dgm:t>
        <a:bodyPr/>
        <a:lstStyle/>
        <a:p>
          <a:endParaRPr lang="en-US"/>
        </a:p>
      </dgm:t>
    </dgm:pt>
    <dgm:pt modelId="{40020A3E-D4E2-4FDF-9882-2CD2DCCB3541}">
      <dgm:prSet phldrT="[Text]"/>
      <dgm:spPr/>
      <dgm:t>
        <a:bodyPr/>
        <a:lstStyle/>
        <a:p>
          <a:r>
            <a:rPr lang="en-US" dirty="0" smtClean="0"/>
            <a:t>Display Leave Balances</a:t>
          </a:r>
          <a:endParaRPr lang="en-US" dirty="0"/>
        </a:p>
      </dgm:t>
    </dgm:pt>
    <dgm:pt modelId="{055773A4-15CF-40EC-BB71-72C3F6249370}" type="parTrans" cxnId="{3AA0E7ED-B2D7-4F3E-9C41-8629C65EB390}">
      <dgm:prSet/>
      <dgm:spPr/>
      <dgm:t>
        <a:bodyPr/>
        <a:lstStyle/>
        <a:p>
          <a:endParaRPr lang="en-US"/>
        </a:p>
      </dgm:t>
    </dgm:pt>
    <dgm:pt modelId="{BF335855-ECBA-44CA-84CE-2E99B9C92CB0}" type="sibTrans" cxnId="{3AA0E7ED-B2D7-4F3E-9C41-8629C65EB390}">
      <dgm:prSet/>
      <dgm:spPr/>
      <dgm:t>
        <a:bodyPr/>
        <a:lstStyle/>
        <a:p>
          <a:endParaRPr lang="en-US"/>
        </a:p>
      </dgm:t>
    </dgm:pt>
    <dgm:pt modelId="{FB073FD7-E8DD-4BC8-B9C5-4A54609411EA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MyPay</a:t>
          </a:r>
          <a:endParaRPr lang="en-US" dirty="0"/>
        </a:p>
      </dgm:t>
    </dgm:pt>
    <dgm:pt modelId="{F126129C-0251-40A4-9DF0-76B548E413F1}" type="parTrans" cxnId="{DA36696F-7C79-475C-91B8-BA817A2B7540}">
      <dgm:prSet/>
      <dgm:spPr/>
      <dgm:t>
        <a:bodyPr/>
        <a:lstStyle/>
        <a:p>
          <a:endParaRPr lang="en-US"/>
        </a:p>
      </dgm:t>
    </dgm:pt>
    <dgm:pt modelId="{4DBAAAF2-883B-4A95-BC0B-9EE8AB60AAF6}" type="sibTrans" cxnId="{DA36696F-7C79-475C-91B8-BA817A2B7540}">
      <dgm:prSet/>
      <dgm:spPr/>
      <dgm:t>
        <a:bodyPr/>
        <a:lstStyle/>
        <a:p>
          <a:endParaRPr lang="en-US"/>
        </a:p>
      </dgm:t>
    </dgm:pt>
    <dgm:pt modelId="{96238DE0-7327-4CA9-ABFB-76C7C7D00E6A}">
      <dgm:prSet phldrT="[Text]"/>
      <dgm:spPr/>
      <dgm:t>
        <a:bodyPr/>
        <a:lstStyle/>
        <a:p>
          <a:r>
            <a:rPr lang="en-US" dirty="0" smtClean="0"/>
            <a:t>Leave and Earnings Statement </a:t>
          </a:r>
        </a:p>
        <a:p>
          <a:r>
            <a:rPr lang="en-US" dirty="0" smtClean="0"/>
            <a:t>LES</a:t>
          </a:r>
          <a:endParaRPr lang="en-US" dirty="0"/>
        </a:p>
      </dgm:t>
    </dgm:pt>
    <dgm:pt modelId="{B3FB8F29-09FA-4E2F-82AB-4DB476EAD312}" type="parTrans" cxnId="{7A026B55-B064-4C6B-9D2B-EDA8EF59A920}">
      <dgm:prSet/>
      <dgm:spPr/>
      <dgm:t>
        <a:bodyPr/>
        <a:lstStyle/>
        <a:p>
          <a:endParaRPr lang="en-US"/>
        </a:p>
      </dgm:t>
    </dgm:pt>
    <dgm:pt modelId="{D16E8F71-9412-4D53-A3F6-2DB8EEF7D089}" type="sibTrans" cxnId="{7A026B55-B064-4C6B-9D2B-EDA8EF59A920}">
      <dgm:prSet/>
      <dgm:spPr/>
      <dgm:t>
        <a:bodyPr/>
        <a:lstStyle/>
        <a:p>
          <a:endParaRPr lang="en-US"/>
        </a:p>
      </dgm:t>
    </dgm:pt>
    <dgm:pt modelId="{EB8694E6-3F86-4A4F-9856-23508BDFB400}">
      <dgm:prSet phldrT="[Text]"/>
      <dgm:spPr/>
      <dgm:t>
        <a:bodyPr/>
        <a:lstStyle/>
        <a:p>
          <a:r>
            <a:rPr lang="en-US" dirty="0" smtClean="0"/>
            <a:t>W-2</a:t>
          </a:r>
          <a:endParaRPr lang="en-US" dirty="0"/>
        </a:p>
      </dgm:t>
    </dgm:pt>
    <dgm:pt modelId="{1F54C805-E4D7-4B59-A52B-1282DADB9900}" type="parTrans" cxnId="{563D6DE8-CB7F-4C16-A3BC-EFF57FBE8CAE}">
      <dgm:prSet/>
      <dgm:spPr/>
      <dgm:t>
        <a:bodyPr/>
        <a:lstStyle/>
        <a:p>
          <a:endParaRPr lang="en-US"/>
        </a:p>
      </dgm:t>
    </dgm:pt>
    <dgm:pt modelId="{7014B18A-92E5-4F3E-9DB4-56306CB2AA8E}" type="sibTrans" cxnId="{563D6DE8-CB7F-4C16-A3BC-EFF57FBE8CAE}">
      <dgm:prSet/>
      <dgm:spPr/>
      <dgm:t>
        <a:bodyPr/>
        <a:lstStyle/>
        <a:p>
          <a:endParaRPr lang="en-US"/>
        </a:p>
      </dgm:t>
    </dgm:pt>
    <dgm:pt modelId="{2DF771C1-3213-4F62-95C8-D9AEB472FA72}" type="pres">
      <dgm:prSet presAssocID="{6141C89F-D22C-41A5-B10A-7C08E7869B2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57AD5D7-698D-4A13-9F80-E55AED711D2D}" type="pres">
      <dgm:prSet presAssocID="{F94D492F-4198-4820-99A9-F159B1AA37FF}" presName="root" presStyleCnt="0"/>
      <dgm:spPr/>
    </dgm:pt>
    <dgm:pt modelId="{69D8FAF8-8669-48EF-BAD5-2824666AF5E1}" type="pres">
      <dgm:prSet presAssocID="{F94D492F-4198-4820-99A9-F159B1AA37FF}" presName="rootComposite" presStyleCnt="0"/>
      <dgm:spPr/>
    </dgm:pt>
    <dgm:pt modelId="{D9796352-5C74-4846-8049-678D4F969D6B}" type="pres">
      <dgm:prSet presAssocID="{F94D492F-4198-4820-99A9-F159B1AA37FF}" presName="rootText" presStyleLbl="node1" presStyleIdx="0" presStyleCnt="2"/>
      <dgm:spPr/>
      <dgm:t>
        <a:bodyPr/>
        <a:lstStyle/>
        <a:p>
          <a:endParaRPr lang="en-US"/>
        </a:p>
      </dgm:t>
    </dgm:pt>
    <dgm:pt modelId="{16E589BD-E002-4D66-A37C-B07F3FECA645}" type="pres">
      <dgm:prSet presAssocID="{F94D492F-4198-4820-99A9-F159B1AA37FF}" presName="rootConnector" presStyleLbl="node1" presStyleIdx="0" presStyleCnt="2"/>
      <dgm:spPr/>
      <dgm:t>
        <a:bodyPr/>
        <a:lstStyle/>
        <a:p>
          <a:endParaRPr lang="en-US"/>
        </a:p>
      </dgm:t>
    </dgm:pt>
    <dgm:pt modelId="{88242679-D89C-4B99-BDAB-A5F6FB10B999}" type="pres">
      <dgm:prSet presAssocID="{F94D492F-4198-4820-99A9-F159B1AA37FF}" presName="childShape" presStyleCnt="0"/>
      <dgm:spPr/>
    </dgm:pt>
    <dgm:pt modelId="{54D4E850-DFF2-4375-A1FF-6B68872C3669}" type="pres">
      <dgm:prSet presAssocID="{D3ADDEE7-FAC1-42EF-97DD-9DE311A6416D}" presName="Name13" presStyleLbl="parChTrans1D2" presStyleIdx="0" presStyleCnt="4"/>
      <dgm:spPr/>
      <dgm:t>
        <a:bodyPr/>
        <a:lstStyle/>
        <a:p>
          <a:endParaRPr lang="en-US"/>
        </a:p>
      </dgm:t>
    </dgm:pt>
    <dgm:pt modelId="{649AD39B-0703-47E0-A85B-FA99A88C259B}" type="pres">
      <dgm:prSet presAssocID="{9452C89D-1D58-4A6C-B3BE-93777B2A35C6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F1888A-C5B1-494E-B368-9985830A7F66}" type="pres">
      <dgm:prSet presAssocID="{055773A4-15CF-40EC-BB71-72C3F6249370}" presName="Name13" presStyleLbl="parChTrans1D2" presStyleIdx="1" presStyleCnt="4"/>
      <dgm:spPr/>
      <dgm:t>
        <a:bodyPr/>
        <a:lstStyle/>
        <a:p>
          <a:endParaRPr lang="en-US"/>
        </a:p>
      </dgm:t>
    </dgm:pt>
    <dgm:pt modelId="{F37069A9-0124-4AE2-8EAC-0C4567A22B4E}" type="pres">
      <dgm:prSet presAssocID="{40020A3E-D4E2-4FDF-9882-2CD2DCCB3541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6134A2-E65A-4118-9B86-5F52C4CE9ECA}" type="pres">
      <dgm:prSet presAssocID="{FB073FD7-E8DD-4BC8-B9C5-4A54609411EA}" presName="root" presStyleCnt="0"/>
      <dgm:spPr/>
    </dgm:pt>
    <dgm:pt modelId="{59D28AF4-B15A-4BFB-B843-FF92F6B349E6}" type="pres">
      <dgm:prSet presAssocID="{FB073FD7-E8DD-4BC8-B9C5-4A54609411EA}" presName="rootComposite" presStyleCnt="0"/>
      <dgm:spPr/>
    </dgm:pt>
    <dgm:pt modelId="{8E968258-93B0-4E9A-A7C8-902C61CE64AD}" type="pres">
      <dgm:prSet presAssocID="{FB073FD7-E8DD-4BC8-B9C5-4A54609411EA}" presName="rootText" presStyleLbl="node1" presStyleIdx="1" presStyleCnt="2"/>
      <dgm:spPr/>
      <dgm:t>
        <a:bodyPr/>
        <a:lstStyle/>
        <a:p>
          <a:endParaRPr lang="en-US"/>
        </a:p>
      </dgm:t>
    </dgm:pt>
    <dgm:pt modelId="{B3A1A511-4981-4F08-9044-673C70CE5A67}" type="pres">
      <dgm:prSet presAssocID="{FB073FD7-E8DD-4BC8-B9C5-4A54609411EA}" presName="rootConnector" presStyleLbl="node1" presStyleIdx="1" presStyleCnt="2"/>
      <dgm:spPr/>
      <dgm:t>
        <a:bodyPr/>
        <a:lstStyle/>
        <a:p>
          <a:endParaRPr lang="en-US"/>
        </a:p>
      </dgm:t>
    </dgm:pt>
    <dgm:pt modelId="{A63AEDD5-9587-4A7D-89AD-AEC5BFCD6510}" type="pres">
      <dgm:prSet presAssocID="{FB073FD7-E8DD-4BC8-B9C5-4A54609411EA}" presName="childShape" presStyleCnt="0"/>
      <dgm:spPr/>
    </dgm:pt>
    <dgm:pt modelId="{B8271963-D793-437F-99A9-50277E1188BA}" type="pres">
      <dgm:prSet presAssocID="{B3FB8F29-09FA-4E2F-82AB-4DB476EAD312}" presName="Name13" presStyleLbl="parChTrans1D2" presStyleIdx="2" presStyleCnt="4"/>
      <dgm:spPr/>
      <dgm:t>
        <a:bodyPr/>
        <a:lstStyle/>
        <a:p>
          <a:endParaRPr lang="en-US"/>
        </a:p>
      </dgm:t>
    </dgm:pt>
    <dgm:pt modelId="{153F779E-E5D2-4021-94B5-02F391353D4B}" type="pres">
      <dgm:prSet presAssocID="{96238DE0-7327-4CA9-ABFB-76C7C7D00E6A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F0904E-12A8-4B28-A7FC-F141E4211993}" type="pres">
      <dgm:prSet presAssocID="{1F54C805-E4D7-4B59-A52B-1282DADB9900}" presName="Name13" presStyleLbl="parChTrans1D2" presStyleIdx="3" presStyleCnt="4"/>
      <dgm:spPr/>
      <dgm:t>
        <a:bodyPr/>
        <a:lstStyle/>
        <a:p>
          <a:endParaRPr lang="en-US"/>
        </a:p>
      </dgm:t>
    </dgm:pt>
    <dgm:pt modelId="{1C78889C-7D42-477B-9443-72FDC4668A83}" type="pres">
      <dgm:prSet presAssocID="{EB8694E6-3F86-4A4F-9856-23508BDFB400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3D6DE8-CB7F-4C16-A3BC-EFF57FBE8CAE}" srcId="{FB073FD7-E8DD-4BC8-B9C5-4A54609411EA}" destId="{EB8694E6-3F86-4A4F-9856-23508BDFB400}" srcOrd="1" destOrd="0" parTransId="{1F54C805-E4D7-4B59-A52B-1282DADB9900}" sibTransId="{7014B18A-92E5-4F3E-9DB4-56306CB2AA8E}"/>
    <dgm:cxn modelId="{76DB7458-E382-4CB9-9D6C-2AB25EAA3B23}" type="presOf" srcId="{D3ADDEE7-FAC1-42EF-97DD-9DE311A6416D}" destId="{54D4E850-DFF2-4375-A1FF-6B68872C3669}" srcOrd="0" destOrd="0" presId="urn:microsoft.com/office/officeart/2005/8/layout/hierarchy3"/>
    <dgm:cxn modelId="{DA36696F-7C79-475C-91B8-BA817A2B7540}" srcId="{6141C89F-D22C-41A5-B10A-7C08E7869B2E}" destId="{FB073FD7-E8DD-4BC8-B9C5-4A54609411EA}" srcOrd="1" destOrd="0" parTransId="{F126129C-0251-40A4-9DF0-76B548E413F1}" sibTransId="{4DBAAAF2-883B-4A95-BC0B-9EE8AB60AAF6}"/>
    <dgm:cxn modelId="{E0D1AB91-9528-420F-ABC7-999ED0E4F7D7}" type="presOf" srcId="{96238DE0-7327-4CA9-ABFB-76C7C7D00E6A}" destId="{153F779E-E5D2-4021-94B5-02F391353D4B}" srcOrd="0" destOrd="0" presId="urn:microsoft.com/office/officeart/2005/8/layout/hierarchy3"/>
    <dgm:cxn modelId="{11083708-6A2D-4D1E-888B-2FFB82A9EB75}" type="presOf" srcId="{9452C89D-1D58-4A6C-B3BE-93777B2A35C6}" destId="{649AD39B-0703-47E0-A85B-FA99A88C259B}" srcOrd="0" destOrd="0" presId="urn:microsoft.com/office/officeart/2005/8/layout/hierarchy3"/>
    <dgm:cxn modelId="{ECF4347B-525A-48F7-B612-4EC0D11F6053}" type="presOf" srcId="{FB073FD7-E8DD-4BC8-B9C5-4A54609411EA}" destId="{8E968258-93B0-4E9A-A7C8-902C61CE64AD}" srcOrd="0" destOrd="0" presId="urn:microsoft.com/office/officeart/2005/8/layout/hierarchy3"/>
    <dgm:cxn modelId="{2B790F49-9CE1-41A0-B127-7BD2BEAE98B3}" type="presOf" srcId="{F94D492F-4198-4820-99A9-F159B1AA37FF}" destId="{D9796352-5C74-4846-8049-678D4F969D6B}" srcOrd="0" destOrd="0" presId="urn:microsoft.com/office/officeart/2005/8/layout/hierarchy3"/>
    <dgm:cxn modelId="{2646BAC1-2D8E-4A48-BB2D-ED38B42490A6}" srcId="{6141C89F-D22C-41A5-B10A-7C08E7869B2E}" destId="{F94D492F-4198-4820-99A9-F159B1AA37FF}" srcOrd="0" destOrd="0" parTransId="{366E3D6E-C67F-497D-BF7A-3BF130FB55ED}" sibTransId="{569A9C64-1F26-4A47-A9D7-15952D2847F9}"/>
    <dgm:cxn modelId="{E6D20F0B-F93C-4F03-A87D-F34549254D1B}" type="presOf" srcId="{FB073FD7-E8DD-4BC8-B9C5-4A54609411EA}" destId="{B3A1A511-4981-4F08-9044-673C70CE5A67}" srcOrd="1" destOrd="0" presId="urn:microsoft.com/office/officeart/2005/8/layout/hierarchy3"/>
    <dgm:cxn modelId="{0C500A6F-CD41-458D-B4FB-844F031D63EE}" type="presOf" srcId="{1F54C805-E4D7-4B59-A52B-1282DADB9900}" destId="{9CF0904E-12A8-4B28-A7FC-F141E4211993}" srcOrd="0" destOrd="0" presId="urn:microsoft.com/office/officeart/2005/8/layout/hierarchy3"/>
    <dgm:cxn modelId="{C02FCAB3-4843-4EC1-B3C8-10DD62C86699}" type="presOf" srcId="{F94D492F-4198-4820-99A9-F159B1AA37FF}" destId="{16E589BD-E002-4D66-A37C-B07F3FECA645}" srcOrd="1" destOrd="0" presId="urn:microsoft.com/office/officeart/2005/8/layout/hierarchy3"/>
    <dgm:cxn modelId="{7A026B55-B064-4C6B-9D2B-EDA8EF59A920}" srcId="{FB073FD7-E8DD-4BC8-B9C5-4A54609411EA}" destId="{96238DE0-7327-4CA9-ABFB-76C7C7D00E6A}" srcOrd="0" destOrd="0" parTransId="{B3FB8F29-09FA-4E2F-82AB-4DB476EAD312}" sibTransId="{D16E8F71-9412-4D53-A3F6-2DB8EEF7D089}"/>
    <dgm:cxn modelId="{43607E56-3E34-4E77-B9C2-20BE05F24395}" type="presOf" srcId="{055773A4-15CF-40EC-BB71-72C3F6249370}" destId="{59F1888A-C5B1-494E-B368-9985830A7F66}" srcOrd="0" destOrd="0" presId="urn:microsoft.com/office/officeart/2005/8/layout/hierarchy3"/>
    <dgm:cxn modelId="{91BFECD1-AB66-4410-B14A-83571696E640}" type="presOf" srcId="{EB8694E6-3F86-4A4F-9856-23508BDFB400}" destId="{1C78889C-7D42-477B-9443-72FDC4668A83}" srcOrd="0" destOrd="0" presId="urn:microsoft.com/office/officeart/2005/8/layout/hierarchy3"/>
    <dgm:cxn modelId="{0F22560F-1C8D-46A8-95A4-F7EDA5EE5424}" type="presOf" srcId="{6141C89F-D22C-41A5-B10A-7C08E7869B2E}" destId="{2DF771C1-3213-4F62-95C8-D9AEB472FA72}" srcOrd="0" destOrd="0" presId="urn:microsoft.com/office/officeart/2005/8/layout/hierarchy3"/>
    <dgm:cxn modelId="{DDE837FC-E4B1-4581-A2FD-156CFDD8C81C}" srcId="{F94D492F-4198-4820-99A9-F159B1AA37FF}" destId="{9452C89D-1D58-4A6C-B3BE-93777B2A35C6}" srcOrd="0" destOrd="0" parTransId="{D3ADDEE7-FAC1-42EF-97DD-9DE311A6416D}" sibTransId="{374AAC4F-5489-44CE-9342-0D99240DB031}"/>
    <dgm:cxn modelId="{3AA0E7ED-B2D7-4F3E-9C41-8629C65EB390}" srcId="{F94D492F-4198-4820-99A9-F159B1AA37FF}" destId="{40020A3E-D4E2-4FDF-9882-2CD2DCCB3541}" srcOrd="1" destOrd="0" parTransId="{055773A4-15CF-40EC-BB71-72C3F6249370}" sibTransId="{BF335855-ECBA-44CA-84CE-2E99B9C92CB0}"/>
    <dgm:cxn modelId="{09AFDEF2-12FB-47E3-B884-B9C26CAA21E0}" type="presOf" srcId="{40020A3E-D4E2-4FDF-9882-2CD2DCCB3541}" destId="{F37069A9-0124-4AE2-8EAC-0C4567A22B4E}" srcOrd="0" destOrd="0" presId="urn:microsoft.com/office/officeart/2005/8/layout/hierarchy3"/>
    <dgm:cxn modelId="{D8ECA249-FF62-4C27-9D68-64EF18C062D7}" type="presOf" srcId="{B3FB8F29-09FA-4E2F-82AB-4DB476EAD312}" destId="{B8271963-D793-437F-99A9-50277E1188BA}" srcOrd="0" destOrd="0" presId="urn:microsoft.com/office/officeart/2005/8/layout/hierarchy3"/>
    <dgm:cxn modelId="{62BB3161-37F9-44AF-A4DA-999953A7F254}" type="presParOf" srcId="{2DF771C1-3213-4F62-95C8-D9AEB472FA72}" destId="{657AD5D7-698D-4A13-9F80-E55AED711D2D}" srcOrd="0" destOrd="0" presId="urn:microsoft.com/office/officeart/2005/8/layout/hierarchy3"/>
    <dgm:cxn modelId="{96E07ED6-7969-4D8C-9429-95B1A67A5BB4}" type="presParOf" srcId="{657AD5D7-698D-4A13-9F80-E55AED711D2D}" destId="{69D8FAF8-8669-48EF-BAD5-2824666AF5E1}" srcOrd="0" destOrd="0" presId="urn:microsoft.com/office/officeart/2005/8/layout/hierarchy3"/>
    <dgm:cxn modelId="{277BE77A-CDCE-474F-9D98-0CE33E3E7FAA}" type="presParOf" srcId="{69D8FAF8-8669-48EF-BAD5-2824666AF5E1}" destId="{D9796352-5C74-4846-8049-678D4F969D6B}" srcOrd="0" destOrd="0" presId="urn:microsoft.com/office/officeart/2005/8/layout/hierarchy3"/>
    <dgm:cxn modelId="{F969447B-2462-4975-A92B-8CAE7DFCD6DB}" type="presParOf" srcId="{69D8FAF8-8669-48EF-BAD5-2824666AF5E1}" destId="{16E589BD-E002-4D66-A37C-B07F3FECA645}" srcOrd="1" destOrd="0" presId="urn:microsoft.com/office/officeart/2005/8/layout/hierarchy3"/>
    <dgm:cxn modelId="{A1679E72-114D-496A-9B1D-D162647DF3DF}" type="presParOf" srcId="{657AD5D7-698D-4A13-9F80-E55AED711D2D}" destId="{88242679-D89C-4B99-BDAB-A5F6FB10B999}" srcOrd="1" destOrd="0" presId="urn:microsoft.com/office/officeart/2005/8/layout/hierarchy3"/>
    <dgm:cxn modelId="{E25C3544-A840-4BB1-9370-A7629A4B7746}" type="presParOf" srcId="{88242679-D89C-4B99-BDAB-A5F6FB10B999}" destId="{54D4E850-DFF2-4375-A1FF-6B68872C3669}" srcOrd="0" destOrd="0" presId="urn:microsoft.com/office/officeart/2005/8/layout/hierarchy3"/>
    <dgm:cxn modelId="{A9FFC3E2-6A40-4E89-9C01-0BA0D581DB0F}" type="presParOf" srcId="{88242679-D89C-4B99-BDAB-A5F6FB10B999}" destId="{649AD39B-0703-47E0-A85B-FA99A88C259B}" srcOrd="1" destOrd="0" presId="urn:microsoft.com/office/officeart/2005/8/layout/hierarchy3"/>
    <dgm:cxn modelId="{C4E6BA6B-42B1-45C1-8E2E-076D1FBAA1D6}" type="presParOf" srcId="{88242679-D89C-4B99-BDAB-A5F6FB10B999}" destId="{59F1888A-C5B1-494E-B368-9985830A7F66}" srcOrd="2" destOrd="0" presId="urn:microsoft.com/office/officeart/2005/8/layout/hierarchy3"/>
    <dgm:cxn modelId="{ADF96974-DD69-4C6F-A55B-6AA95AFA1804}" type="presParOf" srcId="{88242679-D89C-4B99-BDAB-A5F6FB10B999}" destId="{F37069A9-0124-4AE2-8EAC-0C4567A22B4E}" srcOrd="3" destOrd="0" presId="urn:microsoft.com/office/officeart/2005/8/layout/hierarchy3"/>
    <dgm:cxn modelId="{0D3D8C41-7310-432F-891D-0D36E7D254A9}" type="presParOf" srcId="{2DF771C1-3213-4F62-95C8-D9AEB472FA72}" destId="{466134A2-E65A-4118-9B86-5F52C4CE9ECA}" srcOrd="1" destOrd="0" presId="urn:microsoft.com/office/officeart/2005/8/layout/hierarchy3"/>
    <dgm:cxn modelId="{75A66E05-B512-4CBE-9B8A-5BE8099FBBA0}" type="presParOf" srcId="{466134A2-E65A-4118-9B86-5F52C4CE9ECA}" destId="{59D28AF4-B15A-4BFB-B843-FF92F6B349E6}" srcOrd="0" destOrd="0" presId="urn:microsoft.com/office/officeart/2005/8/layout/hierarchy3"/>
    <dgm:cxn modelId="{1CC081C2-F0C2-4C45-8924-31F2D2761DC6}" type="presParOf" srcId="{59D28AF4-B15A-4BFB-B843-FF92F6B349E6}" destId="{8E968258-93B0-4E9A-A7C8-902C61CE64AD}" srcOrd="0" destOrd="0" presId="urn:microsoft.com/office/officeart/2005/8/layout/hierarchy3"/>
    <dgm:cxn modelId="{AF63248B-8D6B-46E0-B353-21B9509B12DF}" type="presParOf" srcId="{59D28AF4-B15A-4BFB-B843-FF92F6B349E6}" destId="{B3A1A511-4981-4F08-9044-673C70CE5A67}" srcOrd="1" destOrd="0" presId="urn:microsoft.com/office/officeart/2005/8/layout/hierarchy3"/>
    <dgm:cxn modelId="{B3D17E25-0880-445D-B05B-EDFFC47FE60D}" type="presParOf" srcId="{466134A2-E65A-4118-9B86-5F52C4CE9ECA}" destId="{A63AEDD5-9587-4A7D-89AD-AEC5BFCD6510}" srcOrd="1" destOrd="0" presId="urn:microsoft.com/office/officeart/2005/8/layout/hierarchy3"/>
    <dgm:cxn modelId="{F326DAE1-7D1C-49C6-A704-82E68958E518}" type="presParOf" srcId="{A63AEDD5-9587-4A7D-89AD-AEC5BFCD6510}" destId="{B8271963-D793-437F-99A9-50277E1188BA}" srcOrd="0" destOrd="0" presId="urn:microsoft.com/office/officeart/2005/8/layout/hierarchy3"/>
    <dgm:cxn modelId="{18BEEFDE-5E7C-4607-82B9-28510A0673E6}" type="presParOf" srcId="{A63AEDD5-9587-4A7D-89AD-AEC5BFCD6510}" destId="{153F779E-E5D2-4021-94B5-02F391353D4B}" srcOrd="1" destOrd="0" presId="urn:microsoft.com/office/officeart/2005/8/layout/hierarchy3"/>
    <dgm:cxn modelId="{270BBFBB-8DD3-478F-AE1F-45AA4D1E3CB4}" type="presParOf" srcId="{A63AEDD5-9587-4A7D-89AD-AEC5BFCD6510}" destId="{9CF0904E-12A8-4B28-A7FC-F141E4211993}" srcOrd="2" destOrd="0" presId="urn:microsoft.com/office/officeart/2005/8/layout/hierarchy3"/>
    <dgm:cxn modelId="{D417B295-76F8-403B-A3E7-EF1845AD96C6}" type="presParOf" srcId="{A63AEDD5-9587-4A7D-89AD-AEC5BFCD6510}" destId="{1C78889C-7D42-477B-9443-72FDC4668A8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96352-5C74-4846-8049-678D4F969D6B}">
      <dsp:nvSpPr>
        <dsp:cNvPr id="0" name=""/>
        <dsp:cNvSpPr/>
      </dsp:nvSpPr>
      <dsp:spPr>
        <a:xfrm>
          <a:off x="1208019" y="2152"/>
          <a:ext cx="2583805" cy="1291902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SLDCADA</a:t>
          </a:r>
          <a:endParaRPr lang="en-US" sz="3900" kern="1200" dirty="0"/>
        </a:p>
      </dsp:txBody>
      <dsp:txXfrm>
        <a:off x="1245858" y="39991"/>
        <a:ext cx="2508127" cy="1216224"/>
      </dsp:txXfrm>
    </dsp:sp>
    <dsp:sp modelId="{54D4E850-DFF2-4375-A1FF-6B68872C3669}">
      <dsp:nvSpPr>
        <dsp:cNvPr id="0" name=""/>
        <dsp:cNvSpPr/>
      </dsp:nvSpPr>
      <dsp:spPr>
        <a:xfrm>
          <a:off x="1466399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9AD39B-0703-47E0-A85B-FA99A88C259B}">
      <dsp:nvSpPr>
        <dsp:cNvPr id="0" name=""/>
        <dsp:cNvSpPr/>
      </dsp:nvSpPr>
      <dsp:spPr>
        <a:xfrm>
          <a:off x="1724780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Signed Timesheets</a:t>
          </a:r>
          <a:endParaRPr lang="en-US" sz="2000" kern="1200" dirty="0"/>
        </a:p>
      </dsp:txBody>
      <dsp:txXfrm>
        <a:off x="1762619" y="1654869"/>
        <a:ext cx="1991366" cy="1216224"/>
      </dsp:txXfrm>
    </dsp:sp>
    <dsp:sp modelId="{59F1888A-C5B1-494E-B368-9985830A7F66}">
      <dsp:nvSpPr>
        <dsp:cNvPr id="0" name=""/>
        <dsp:cNvSpPr/>
      </dsp:nvSpPr>
      <dsp:spPr>
        <a:xfrm>
          <a:off x="1466399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7069A9-0124-4AE2-8EAC-0C4567A22B4E}">
      <dsp:nvSpPr>
        <dsp:cNvPr id="0" name=""/>
        <dsp:cNvSpPr/>
      </dsp:nvSpPr>
      <dsp:spPr>
        <a:xfrm>
          <a:off x="1724780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Display Leave Balances</a:t>
          </a:r>
          <a:endParaRPr lang="en-US" sz="2000" kern="1200" dirty="0"/>
        </a:p>
      </dsp:txBody>
      <dsp:txXfrm>
        <a:off x="1762619" y="3269747"/>
        <a:ext cx="1991366" cy="1216224"/>
      </dsp:txXfrm>
    </dsp:sp>
    <dsp:sp modelId="{8E968258-93B0-4E9A-A7C8-902C61CE64AD}">
      <dsp:nvSpPr>
        <dsp:cNvPr id="0" name=""/>
        <dsp:cNvSpPr/>
      </dsp:nvSpPr>
      <dsp:spPr>
        <a:xfrm>
          <a:off x="4437775" y="2152"/>
          <a:ext cx="2583805" cy="1291902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MyPay</a:t>
          </a:r>
          <a:endParaRPr lang="en-US" sz="3900" kern="1200" dirty="0"/>
        </a:p>
      </dsp:txBody>
      <dsp:txXfrm>
        <a:off x="4475614" y="39991"/>
        <a:ext cx="2508127" cy="1216224"/>
      </dsp:txXfrm>
    </dsp:sp>
    <dsp:sp modelId="{B8271963-D793-437F-99A9-50277E1188BA}">
      <dsp:nvSpPr>
        <dsp:cNvPr id="0" name=""/>
        <dsp:cNvSpPr/>
      </dsp:nvSpPr>
      <dsp:spPr>
        <a:xfrm>
          <a:off x="4696156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F779E-E5D2-4021-94B5-02F391353D4B}">
      <dsp:nvSpPr>
        <dsp:cNvPr id="0" name=""/>
        <dsp:cNvSpPr/>
      </dsp:nvSpPr>
      <dsp:spPr>
        <a:xfrm>
          <a:off x="4954536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Leave and Earnings Statement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LES</a:t>
          </a:r>
          <a:endParaRPr lang="en-US" sz="2000" kern="1200" dirty="0"/>
        </a:p>
      </dsp:txBody>
      <dsp:txXfrm>
        <a:off x="4992375" y="1654869"/>
        <a:ext cx="1991366" cy="1216224"/>
      </dsp:txXfrm>
    </dsp:sp>
    <dsp:sp modelId="{9CF0904E-12A8-4B28-A7FC-F141E4211993}">
      <dsp:nvSpPr>
        <dsp:cNvPr id="0" name=""/>
        <dsp:cNvSpPr/>
      </dsp:nvSpPr>
      <dsp:spPr>
        <a:xfrm>
          <a:off x="4696156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78889C-7D42-477B-9443-72FDC4668A83}">
      <dsp:nvSpPr>
        <dsp:cNvPr id="0" name=""/>
        <dsp:cNvSpPr/>
      </dsp:nvSpPr>
      <dsp:spPr>
        <a:xfrm>
          <a:off x="4954536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W-2</a:t>
          </a:r>
          <a:endParaRPr lang="en-US" sz="2000" kern="1200" dirty="0"/>
        </a:p>
      </dsp:txBody>
      <dsp:txXfrm>
        <a:off x="4992375" y="3269747"/>
        <a:ext cx="1991366" cy="1216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722" cy="45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5" rIns="91412" bIns="45705" numCol="1" anchor="t" anchorCtr="0" compatLnSpc="1">
            <a:prstTxWarp prst="textNoShape">
              <a:avLst/>
            </a:prstTxWarp>
          </a:bodyPr>
          <a:lstStyle>
            <a:lvl1pPr defTabSz="914319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108" y="0"/>
            <a:ext cx="2971722" cy="45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5" rIns="91412" bIns="45705" numCol="1" anchor="t" anchorCtr="0" compatLnSpc="1">
            <a:prstTxWarp prst="textNoShape">
              <a:avLst/>
            </a:prstTxWarp>
          </a:bodyPr>
          <a:lstStyle>
            <a:lvl1pPr algn="r" defTabSz="914319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7215"/>
            <a:ext cx="2971722" cy="45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5" rIns="91412" bIns="45705" numCol="1" anchor="b" anchorCtr="0" compatLnSpc="1">
            <a:prstTxWarp prst="textNoShape">
              <a:avLst/>
            </a:prstTxWarp>
          </a:bodyPr>
          <a:lstStyle>
            <a:lvl1pPr defTabSz="914319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108" y="8687215"/>
            <a:ext cx="2971722" cy="45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5" rIns="91412" bIns="45705" numCol="1" anchor="b" anchorCtr="0" compatLnSpc="1">
            <a:prstTxWarp prst="textNoShape">
              <a:avLst/>
            </a:prstTxWarp>
          </a:bodyPr>
          <a:lstStyle>
            <a:lvl1pPr algn="r" defTabSz="914319">
              <a:defRPr sz="1200" b="0"/>
            </a:lvl1pPr>
          </a:lstStyle>
          <a:p>
            <a:pPr>
              <a:defRPr/>
            </a:pPr>
            <a:fld id="{A9B7F961-6FB2-4AE1-A51F-EDAEEECE60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37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722" cy="45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5" rIns="91412" bIns="45705" numCol="1" anchor="t" anchorCtr="0" compatLnSpc="1">
            <a:prstTxWarp prst="textNoShape">
              <a:avLst/>
            </a:prstTxWarp>
          </a:bodyPr>
          <a:lstStyle>
            <a:lvl1pPr defTabSz="914319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108" y="0"/>
            <a:ext cx="2971722" cy="45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5" rIns="91412" bIns="45705" numCol="1" anchor="t" anchorCtr="0" compatLnSpc="1">
            <a:prstTxWarp prst="textNoShape">
              <a:avLst/>
            </a:prstTxWarp>
          </a:bodyPr>
          <a:lstStyle>
            <a:lvl1pPr algn="r" defTabSz="914319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502" y="4344641"/>
            <a:ext cx="5484997" cy="411108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12" tIns="45705" rIns="91412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7215"/>
            <a:ext cx="2971722" cy="45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5" rIns="91412" bIns="45705" numCol="1" anchor="b" anchorCtr="0" compatLnSpc="1">
            <a:prstTxWarp prst="textNoShape">
              <a:avLst/>
            </a:prstTxWarp>
          </a:bodyPr>
          <a:lstStyle>
            <a:lvl1pPr defTabSz="914319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108" y="8687215"/>
            <a:ext cx="2971722" cy="45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2" tIns="45705" rIns="91412" bIns="45705" numCol="1" anchor="b" anchorCtr="0" compatLnSpc="1">
            <a:prstTxWarp prst="textNoShape">
              <a:avLst/>
            </a:prstTxWarp>
          </a:bodyPr>
          <a:lstStyle>
            <a:lvl1pPr algn="r" defTabSz="914319">
              <a:defRPr sz="1200" b="0"/>
            </a:lvl1pPr>
          </a:lstStyle>
          <a:p>
            <a:pPr>
              <a:defRPr/>
            </a:pPr>
            <a:fld id="{55A525A6-F4CB-43B6-9C78-57158083D2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858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A525A6-F4CB-43B6-9C78-57158083D28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824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A525A6-F4CB-43B6-9C78-57158083D28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93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A525A6-F4CB-43B6-9C78-57158083D28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93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A525A6-F4CB-43B6-9C78-57158083D28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93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A525A6-F4CB-43B6-9C78-57158083D28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93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A525A6-F4CB-43B6-9C78-57158083D2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01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A525A6-F4CB-43B6-9C78-57158083D2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23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749CF-4610-4B27-A674-7E89B8DA37D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90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2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9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27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0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11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23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7986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17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33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735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45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063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01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2532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246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64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165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089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749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i="1"/>
            </a:lvl1pPr>
          </a:lstStyle>
          <a:p>
            <a:pPr>
              <a:defRPr/>
            </a:pPr>
            <a:r>
              <a:rPr lang="en-US" b="0" dirty="0">
                <a:solidFill>
                  <a:srgbClr val="000000"/>
                </a:solidFill>
              </a:rPr>
              <a:t/>
            </a:r>
            <a:br>
              <a:rPr lang="en-US" b="0" dirty="0">
                <a:solidFill>
                  <a:srgbClr val="000000"/>
                </a:solidFill>
              </a:rPr>
            </a:br>
            <a:endParaRPr lang="en-US" b="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b="0" dirty="0">
                <a:solidFill>
                  <a:srgbClr val="000000"/>
                </a:solidFill>
              </a:rPr>
              <a:t>&lt;#&gt;</a:t>
            </a:r>
          </a:p>
          <a:p>
            <a:pPr>
              <a:defRPr/>
            </a:pPr>
            <a:endParaRPr lang="en-US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8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0648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78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5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8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77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010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778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OfficerSea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98425"/>
            <a:ext cx="968375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797442" y="1447800"/>
            <a:ext cx="758455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  <p:sldLayoutId id="214748418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OfficerSe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98425"/>
            <a:ext cx="968375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1600200" y="1447800"/>
            <a:ext cx="67818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2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1" r:id="rId1"/>
    <p:sldLayoutId id="2147484192" r:id="rId2"/>
    <p:sldLayoutId id="2147484193" r:id="rId3"/>
    <p:sldLayoutId id="2147484194" r:id="rId4"/>
    <p:sldLayoutId id="2147484195" r:id="rId5"/>
    <p:sldLayoutId id="2147484196" r:id="rId6"/>
    <p:sldLayoutId id="2147484197" r:id="rId7"/>
    <p:sldLayoutId id="2147484198" r:id="rId8"/>
    <p:sldLayoutId id="2147484199" r:id="rId9"/>
    <p:sldLayoutId id="2147484200" r:id="rId10"/>
    <p:sldLayoutId id="2147484201" r:id="rId11"/>
    <p:sldLayoutId id="2147484202" r:id="rId12"/>
    <p:sldLayoutId id="2147484203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23474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AR Division Fiscal Branch Payroll Team</a:t>
            </a:r>
            <a:br>
              <a:rPr lang="en-US" dirty="0" smtClean="0"/>
            </a:br>
            <a:r>
              <a:rPr lang="en-US" dirty="0" smtClean="0"/>
              <a:t>Representing </a:t>
            </a:r>
            <a:br>
              <a:rPr lang="en-US" dirty="0" smtClean="0"/>
            </a:br>
            <a:r>
              <a:rPr lang="en-US" dirty="0" smtClean="0"/>
              <a:t>Your Payroll Office</a:t>
            </a:r>
            <a:endParaRPr sz="2000" dirty="0"/>
          </a:p>
        </p:txBody>
      </p:sp>
      <p:sp>
        <p:nvSpPr>
          <p:cNvPr id="3" name="Rectangle 2"/>
          <p:cNvSpPr/>
          <p:nvPr/>
        </p:nvSpPr>
        <p:spPr>
          <a:xfrm>
            <a:off x="1258784" y="993062"/>
            <a:ext cx="73864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Administration and Resource Division Fiscal (ARF)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63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26543"/>
            <a:ext cx="8229600" cy="5104885"/>
          </a:xfrm>
          <a:noFill/>
        </p:spPr>
        <p:txBody>
          <a:bodyPr/>
          <a:lstStyle/>
          <a:p>
            <a:pPr>
              <a:defRPr/>
            </a:pPr>
            <a:r>
              <a:rPr lang="en-US" sz="1200" i="1" dirty="0" smtClean="0"/>
              <a:t>Your Payroll Office </a:t>
            </a:r>
            <a:r>
              <a:rPr lang="en-US" sz="1200" dirty="0" smtClean="0"/>
              <a:t>manages two applications:</a:t>
            </a:r>
          </a:p>
          <a:p>
            <a:pPr lvl="1">
              <a:defRPr/>
            </a:pPr>
            <a:r>
              <a:rPr lang="en-US" sz="1200" dirty="0" smtClean="0"/>
              <a:t>the time and attendance system (SLDCADA)</a:t>
            </a:r>
          </a:p>
          <a:p>
            <a:pPr lvl="1">
              <a:defRPr/>
            </a:pPr>
            <a:r>
              <a:rPr lang="en-US" sz="1200" dirty="0"/>
              <a:t>t</a:t>
            </a:r>
            <a:r>
              <a:rPr lang="en-US" sz="1200" dirty="0" smtClean="0"/>
              <a:t>he payroll system (DCPS)</a:t>
            </a:r>
          </a:p>
          <a:p>
            <a:pPr marL="457200" lvl="1" indent="0">
              <a:buNone/>
              <a:defRPr/>
            </a:pPr>
            <a:endParaRPr lang="en-US" sz="1200" dirty="0" smtClean="0"/>
          </a:p>
          <a:p>
            <a:pPr>
              <a:defRPr/>
            </a:pPr>
            <a:r>
              <a:rPr lang="en-US" sz="1200" i="1" dirty="0" smtClean="0"/>
              <a:t>Your Payroll Office </a:t>
            </a:r>
            <a:r>
              <a:rPr lang="en-US" sz="1200" dirty="0" smtClean="0"/>
              <a:t>inputs </a:t>
            </a:r>
            <a:r>
              <a:rPr lang="en-US" sz="1200" dirty="0"/>
              <a:t>your EFT banking info and tax </a:t>
            </a:r>
            <a:r>
              <a:rPr lang="en-US" sz="1200" dirty="0" smtClean="0"/>
              <a:t>info. (You are paid by direct deposit.)  After your Payroll Office inputs the banking and tax info the first time, you are responsible for maintaining it in MyPay.</a:t>
            </a:r>
          </a:p>
          <a:p>
            <a:pPr lvl="1">
              <a:defRPr/>
            </a:pPr>
            <a:r>
              <a:rPr lang="en-US" sz="1200" dirty="0"/>
              <a:t>Be sure your pay docs are completed correctly. If you live in VA, you should be paying VA state tax, not </a:t>
            </a:r>
            <a:r>
              <a:rPr lang="en-US" sz="1200" dirty="0" smtClean="0"/>
              <a:t>MD.</a:t>
            </a:r>
          </a:p>
          <a:p>
            <a:pPr lvl="1">
              <a:defRPr/>
            </a:pPr>
            <a:r>
              <a:rPr lang="en-US" sz="1200" dirty="0" smtClean="0"/>
              <a:t>If </a:t>
            </a:r>
            <a:r>
              <a:rPr lang="en-US" sz="1200" dirty="0"/>
              <a:t>you have a temporary address, you must ensure your state tax is correct. </a:t>
            </a:r>
          </a:p>
          <a:p>
            <a:pPr lvl="1">
              <a:defRPr/>
            </a:pPr>
            <a:r>
              <a:rPr lang="en-US" sz="1200" dirty="0" smtClean="0"/>
              <a:t>If </a:t>
            </a:r>
            <a:r>
              <a:rPr lang="en-US" sz="1200" dirty="0"/>
              <a:t>you will be living in MD, you must pay MD </a:t>
            </a:r>
            <a:r>
              <a:rPr lang="en-US" sz="1200" dirty="0" smtClean="0"/>
              <a:t>state tax </a:t>
            </a:r>
            <a:r>
              <a:rPr lang="en-US" sz="1200" dirty="0"/>
              <a:t>plus the appropriate county tax</a:t>
            </a:r>
            <a:r>
              <a:rPr lang="en-US" sz="1200" dirty="0" smtClean="0"/>
              <a:t>.</a:t>
            </a:r>
          </a:p>
          <a:p>
            <a:pPr>
              <a:defRPr/>
            </a:pPr>
            <a:endParaRPr lang="en-US" sz="1200" dirty="0" smtClean="0"/>
          </a:p>
          <a:p>
            <a:pPr>
              <a:defRPr/>
            </a:pPr>
            <a:r>
              <a:rPr lang="en-US" sz="1200" i="1" dirty="0" smtClean="0"/>
              <a:t>Your Payroll Office </a:t>
            </a:r>
            <a:r>
              <a:rPr lang="en-US" sz="1200" dirty="0" smtClean="0"/>
              <a:t>inputs leave balances when you transfer from a non-DFAS paying agency with no break in service.</a:t>
            </a:r>
          </a:p>
          <a:p>
            <a:pPr lvl="1">
              <a:defRPr/>
            </a:pPr>
            <a:r>
              <a:rPr lang="en-US" sz="1200" dirty="0"/>
              <a:t>If you are going to use leave during your first pay period, you should </a:t>
            </a:r>
            <a:r>
              <a:rPr lang="en-US" sz="1200" dirty="0" smtClean="0"/>
              <a:t>have your payroll office verify your leave balances. </a:t>
            </a:r>
            <a:r>
              <a:rPr lang="en-US" sz="1200" dirty="0" smtClean="0"/>
              <a:t>(Payroll can only input annual and sick leave.)</a:t>
            </a:r>
            <a:endParaRPr lang="en-US" sz="1200" dirty="0" smtClean="0"/>
          </a:p>
          <a:p>
            <a:pPr>
              <a:defRPr/>
            </a:pPr>
            <a:endParaRPr lang="en-US" sz="1200" dirty="0" smtClean="0"/>
          </a:p>
          <a:p>
            <a:pPr>
              <a:defRPr/>
            </a:pPr>
            <a:r>
              <a:rPr lang="en-US" sz="1200" i="1" dirty="0"/>
              <a:t>Your Payroll Office </a:t>
            </a:r>
            <a:r>
              <a:rPr lang="en-US" sz="1200" i="1" dirty="0" smtClean="0"/>
              <a:t> </a:t>
            </a:r>
            <a:r>
              <a:rPr lang="en-US" sz="1200" dirty="0" smtClean="0"/>
              <a:t>transfers your TSP loan when you transfer from a non-DON agency. If you have a TSP loan, be sure the loan is transferred timely. You are responsible for any missed payments.</a:t>
            </a:r>
          </a:p>
          <a:p>
            <a:pPr>
              <a:defRPr/>
            </a:pPr>
            <a:endParaRPr lang="en-US" sz="1200" dirty="0" smtClean="0"/>
          </a:p>
          <a:p>
            <a:pPr>
              <a:defRPr/>
            </a:pPr>
            <a:r>
              <a:rPr lang="en-US" sz="1200" i="1" dirty="0" smtClean="0"/>
              <a:t>Your </a:t>
            </a:r>
            <a:r>
              <a:rPr lang="en-US" sz="1200" i="1" dirty="0"/>
              <a:t>Payroll Office </a:t>
            </a:r>
            <a:r>
              <a:rPr lang="en-US" sz="1200" dirty="0" smtClean="0"/>
              <a:t>trains Timekeepers and Certifiers. They train YOU!</a:t>
            </a:r>
          </a:p>
          <a:p>
            <a:pPr>
              <a:defRPr/>
            </a:pPr>
            <a:endParaRPr lang="en-US" sz="1200" dirty="0"/>
          </a:p>
          <a:p>
            <a:pPr>
              <a:defRPr/>
            </a:pPr>
            <a:r>
              <a:rPr lang="en-US" sz="1200" dirty="0"/>
              <a:t>OUR PAYROLL OFFICE ID NUMBER IS 97380600</a:t>
            </a:r>
            <a:endParaRPr lang="en-US" sz="12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We Do ….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80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  What Our Applications Do ….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264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0020" y="6317673"/>
            <a:ext cx="3526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https://www.sldcada.navy.mil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93870" y="6317673"/>
            <a:ext cx="4108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https://mypay.dfas.mil/mypay.aspx</a:t>
            </a:r>
          </a:p>
        </p:txBody>
      </p:sp>
      <p:sp>
        <p:nvSpPr>
          <p:cNvPr id="2" name="Oval Callout 1"/>
          <p:cNvSpPr/>
          <p:nvPr/>
        </p:nvSpPr>
        <p:spPr>
          <a:xfrm>
            <a:off x="457200" y="2677886"/>
            <a:ext cx="1525979" cy="2155371"/>
          </a:xfrm>
          <a:prstGeom prst="wedgeEllipseCallout">
            <a:avLst>
              <a:gd name="adj1" fmla="val 81112"/>
              <a:gd name="adj2" fmla="val 21768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Enter your time. Be honest. You are accountable for your own time and attendance.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" name="Oval Callout 2"/>
          <p:cNvSpPr/>
          <p:nvPr/>
        </p:nvSpPr>
        <p:spPr>
          <a:xfrm>
            <a:off x="7469580" y="2677886"/>
            <a:ext cx="1525979" cy="1941615"/>
          </a:xfrm>
          <a:prstGeom prst="wedgeEllipseCallout">
            <a:avLst>
              <a:gd name="adj1" fmla="val -65191"/>
              <a:gd name="adj2" fmla="val 3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Read your LES. Keep copies. MyPay keeps 1 year of LES’s. 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8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73645"/>
            <a:ext cx="8229600" cy="4895603"/>
          </a:xfrm>
          <a:noFill/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sz="2400" b="1" dirty="0" smtClean="0"/>
              <a:t>What Is It?</a:t>
            </a:r>
          </a:p>
          <a:p>
            <a:pPr>
              <a:buFont typeface="Wingdings" pitchFamily="2" charset="2"/>
              <a:buNone/>
              <a:defRPr/>
            </a:pPr>
            <a:endParaRPr lang="en-US" sz="105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000" dirty="0" smtClean="0"/>
              <a:t>The standard time and attendance system for USMC</a:t>
            </a:r>
            <a:endParaRPr lang="en-US" sz="2000" dirty="0"/>
          </a:p>
          <a:p>
            <a:pPr>
              <a:defRPr/>
            </a:pPr>
            <a:r>
              <a:rPr lang="en-US" sz="2000" dirty="0" smtClean="0"/>
              <a:t>Stands for: </a:t>
            </a:r>
            <a:r>
              <a:rPr lang="en-US" sz="2000" dirty="0" smtClean="0">
                <a:solidFill>
                  <a:srgbClr val="FF0000"/>
                </a:solidFill>
              </a:rPr>
              <a:t>S</a:t>
            </a:r>
            <a:r>
              <a:rPr lang="en-US" sz="2000" dirty="0" smtClean="0"/>
              <a:t>tandard </a:t>
            </a:r>
            <a:r>
              <a:rPr lang="en-US" sz="2000" dirty="0" smtClean="0">
                <a:solidFill>
                  <a:srgbClr val="FF0000"/>
                </a:solidFill>
              </a:rPr>
              <a:t>L</a:t>
            </a:r>
            <a:r>
              <a:rPr lang="en-US" sz="2000" dirty="0" smtClean="0"/>
              <a:t>abor </a:t>
            </a:r>
            <a:r>
              <a:rPr lang="en-US" sz="2000" dirty="0" smtClean="0">
                <a:solidFill>
                  <a:srgbClr val="FF0000"/>
                </a:solidFill>
              </a:rPr>
              <a:t>D</a:t>
            </a:r>
            <a:r>
              <a:rPr lang="en-US" sz="2000" dirty="0" smtClean="0"/>
              <a:t>ata </a:t>
            </a:r>
            <a:r>
              <a:rPr lang="en-US" sz="2000" dirty="0" smtClean="0">
                <a:solidFill>
                  <a:srgbClr val="FF0000"/>
                </a:solidFill>
              </a:rPr>
              <a:t>C</a:t>
            </a:r>
            <a:r>
              <a:rPr lang="en-US" sz="2000" dirty="0" smtClean="0"/>
              <a:t>ollection 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nd </a:t>
            </a:r>
            <a:r>
              <a:rPr lang="en-US" sz="2000" dirty="0" smtClean="0">
                <a:solidFill>
                  <a:srgbClr val="FF0000"/>
                </a:solidFill>
              </a:rPr>
              <a:t>D</a:t>
            </a:r>
            <a:r>
              <a:rPr lang="en-US" sz="2000" dirty="0" smtClean="0"/>
              <a:t>istribution 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/>
              <a:t>pplication</a:t>
            </a:r>
          </a:p>
          <a:p>
            <a:pPr>
              <a:defRPr/>
            </a:pPr>
            <a:r>
              <a:rPr lang="en-US" sz="2000" dirty="0" smtClean="0"/>
              <a:t>Recommend taking the Computer Based Tutorial (CBT) on the SLDCADA home page (</a:t>
            </a:r>
            <a:r>
              <a:rPr lang="en-US" sz="2000" dirty="0"/>
              <a:t>https://www.sldcada.navy.mil</a:t>
            </a:r>
            <a:r>
              <a:rPr lang="en-US" sz="2000" dirty="0" smtClean="0"/>
              <a:t>)</a:t>
            </a:r>
          </a:p>
          <a:p>
            <a:pPr>
              <a:defRPr/>
            </a:pPr>
            <a:r>
              <a:rPr lang="en-US" sz="2000" dirty="0" smtClean="0"/>
              <a:t>Get to know your staff agency’s timekeeper (first line help desk for SLDCADA and pay).</a:t>
            </a:r>
            <a:endParaRPr lang="en-US" sz="2000" i="1" dirty="0" smtClean="0"/>
          </a:p>
          <a:p>
            <a:pPr>
              <a:defRPr/>
            </a:pPr>
            <a:r>
              <a:rPr lang="en-US" sz="2000" dirty="0" smtClean="0"/>
              <a:t>Read the SLDCADA News Screen every pay period</a:t>
            </a:r>
          </a:p>
          <a:p>
            <a:pPr>
              <a:defRPr/>
            </a:pP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pay period, stay on Mon-Fri 8 hours (</a:t>
            </a:r>
            <a:r>
              <a:rPr lang="en-US" sz="2000" dirty="0"/>
              <a:t>After the first pay period, you can change work </a:t>
            </a:r>
            <a:r>
              <a:rPr lang="en-US" sz="2000" dirty="0" smtClean="0"/>
              <a:t>schedules.)</a:t>
            </a:r>
          </a:p>
          <a:p>
            <a:pPr>
              <a:defRPr/>
            </a:pPr>
            <a:endParaRPr lang="en-US" sz="2400" dirty="0" smtClean="0"/>
          </a:p>
          <a:p>
            <a:pPr marL="0" indent="0">
              <a:buNone/>
              <a:defRPr/>
            </a:pPr>
            <a:endParaRPr lang="en-US" sz="2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SLDCADA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8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446"/>
            <a:ext cx="8389088" cy="5002481"/>
          </a:xfrm>
          <a:noFill/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sz="2400" b="1" dirty="0" smtClean="0"/>
              <a:t>What Is It?</a:t>
            </a:r>
          </a:p>
          <a:p>
            <a:pPr>
              <a:buFont typeface="Wingdings" pitchFamily="2" charset="2"/>
              <a:buNone/>
              <a:defRPr/>
            </a:pPr>
            <a:endParaRPr lang="en-US" sz="105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1400" dirty="0" smtClean="0"/>
              <a:t>Defense Civilian Payroll System (DCPS) is the payroll system that produces your paycheck and LES.</a:t>
            </a:r>
          </a:p>
          <a:p>
            <a:pPr>
              <a:defRPr/>
            </a:pPr>
            <a:r>
              <a:rPr lang="en-US" sz="1400" dirty="0" smtClean="0"/>
              <a:t>You will be paid on the 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Friday and every other Friday from then on. Some </a:t>
            </a:r>
            <a:r>
              <a:rPr lang="en-US" sz="1400" dirty="0"/>
              <a:t>banks have pending deposit on Thursday</a:t>
            </a:r>
            <a:r>
              <a:rPr lang="en-US" sz="1400" dirty="0" smtClean="0"/>
              <a:t>. Funds are available on Friday. If payday is a holiday, you will be paid on Thursday.</a:t>
            </a:r>
          </a:p>
          <a:p>
            <a:pPr>
              <a:defRPr/>
            </a:pPr>
            <a:r>
              <a:rPr lang="en-US" sz="1400" dirty="0" smtClean="0"/>
              <a:t>DCPS calculates your annual and sick leave balances and keeps track of all other leave</a:t>
            </a:r>
          </a:p>
          <a:p>
            <a:pPr lvl="1">
              <a:defRPr/>
            </a:pPr>
            <a:r>
              <a:rPr lang="en-US" sz="1400" dirty="0" smtClean="0"/>
              <a:t>Sick Leave – all employees accrue 4 hours each pay period</a:t>
            </a:r>
          </a:p>
          <a:p>
            <a:pPr lvl="1">
              <a:defRPr/>
            </a:pPr>
            <a:r>
              <a:rPr lang="en-US" sz="1400" dirty="0" smtClean="0"/>
              <a:t>Annual Leave – employees accrue either 4, 6, or 8 hours</a:t>
            </a:r>
          </a:p>
          <a:p>
            <a:pPr lvl="1">
              <a:defRPr/>
            </a:pPr>
            <a:r>
              <a:rPr lang="en-US" sz="1400" dirty="0" smtClean="0"/>
              <a:t>You can use your leave in the first pay period you’re hired – not recommended</a:t>
            </a:r>
          </a:p>
          <a:p>
            <a:pPr lvl="1">
              <a:defRPr/>
            </a:pPr>
            <a:r>
              <a:rPr lang="en-US" sz="1400" dirty="0" smtClean="0"/>
              <a:t>If you transferred in and need to use your leave immediately, see your Payroll Office to ensure your leave has transferred.</a:t>
            </a:r>
          </a:p>
          <a:p>
            <a:pPr>
              <a:defRPr/>
            </a:pPr>
            <a:r>
              <a:rPr lang="en-US" sz="1400" dirty="0" smtClean="0"/>
              <a:t>If you are a military reservist, you are entitled to 120 hours of military leave per fiscal </a:t>
            </a:r>
            <a:r>
              <a:rPr lang="en-US" sz="1400" dirty="0"/>
              <a:t>year. Be sure you </a:t>
            </a:r>
            <a:r>
              <a:rPr lang="en-US" sz="1400" smtClean="0"/>
              <a:t>notify </a:t>
            </a:r>
            <a:r>
              <a:rPr lang="en-US" sz="1400" smtClean="0"/>
              <a:t>HR </a:t>
            </a:r>
            <a:r>
              <a:rPr lang="en-US" sz="1400" dirty="0" smtClean="0"/>
              <a:t>of your reserve status</a:t>
            </a:r>
            <a:r>
              <a:rPr lang="en-US" sz="1400" dirty="0" smtClean="0"/>
              <a:t>. </a:t>
            </a:r>
            <a:endParaRPr lang="en-US" sz="1400" dirty="0"/>
          </a:p>
          <a:p>
            <a:pPr>
              <a:defRPr/>
            </a:pPr>
            <a:r>
              <a:rPr lang="en-US" sz="1400" smtClean="0"/>
              <a:t>Use </a:t>
            </a:r>
            <a:r>
              <a:rPr lang="en-US" sz="1400" dirty="0" smtClean="0"/>
              <a:t>the proper code in SLDCADA when drilling and submit a copy of your military orders to your SLDCADA Timekeeper</a:t>
            </a:r>
            <a:r>
              <a:rPr lang="en-US" sz="1400" dirty="0" smtClean="0"/>
              <a:t>.</a:t>
            </a:r>
          </a:p>
          <a:p>
            <a:pPr>
              <a:defRPr/>
            </a:pPr>
            <a:r>
              <a:rPr lang="en-US" sz="1400" dirty="0"/>
              <a:t>If you have a </a:t>
            </a:r>
            <a:r>
              <a:rPr lang="en-US" sz="1400" dirty="0" smtClean="0"/>
              <a:t>service-connected </a:t>
            </a:r>
            <a:r>
              <a:rPr lang="en-US" sz="1400" dirty="0"/>
              <a:t>disability rating of 30% or </a:t>
            </a:r>
            <a:r>
              <a:rPr lang="en-US" sz="1400" dirty="0" smtClean="0"/>
              <a:t>higher and </a:t>
            </a:r>
            <a:r>
              <a:rPr lang="en-US" sz="1400" dirty="0"/>
              <a:t>meet certain other criteria you may be entitled </a:t>
            </a:r>
            <a:r>
              <a:rPr lang="en-US" sz="1400" dirty="0" smtClean="0"/>
              <a:t>to up to </a:t>
            </a:r>
            <a:r>
              <a:rPr lang="en-US" sz="1400" dirty="0"/>
              <a:t>104 hours of Disabled Veteran Leave. Please see HR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DCPS (Payroll)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28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What’s </a:t>
            </a:r>
            <a:r>
              <a:rPr lang="en-US" dirty="0" smtClean="0"/>
              <a:t>Next</a:t>
            </a:r>
            <a:r>
              <a:rPr lang="en-US" dirty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174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See your Timekeeper to obtain a SLDCADA account. 	(Must have CAC card first.)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Wait for your first pay check for your MyPay account.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Once you have </a:t>
            </a:r>
            <a:r>
              <a:rPr lang="en-US" sz="2400" dirty="0"/>
              <a:t>y</a:t>
            </a:r>
            <a:r>
              <a:rPr lang="en-US" sz="2400" dirty="0" smtClean="0"/>
              <a:t>our MyPay account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Verify Home address,  EFT, Federal and State Tax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Read your Leave and Earnings Statement (</a:t>
            </a:r>
            <a:r>
              <a:rPr lang="en-US" sz="2000" smtClean="0"/>
              <a:t>LES)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Set up Allotments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Download your W-2</a:t>
            </a:r>
            <a:endParaRPr lang="en-US" sz="24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6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smtClean="0"/>
              <a:t>WHO IS MY SLDCADA POC?</a:t>
            </a:r>
          </a:p>
          <a:p>
            <a:pPr marL="0" indent="0" algn="ctr">
              <a:buNone/>
            </a:pPr>
            <a:endParaRPr lang="en-US" sz="2800" b="1" dirty="0" smtClean="0"/>
          </a:p>
          <a:p>
            <a:pPr marL="0" indent="0" algn="ctr">
              <a:buNone/>
            </a:pPr>
            <a:r>
              <a:rPr lang="en-US" sz="2800" b="1" dirty="0" smtClean="0"/>
              <a:t>That is the question to ask when you report to your office!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dirty="0" smtClean="0"/>
              <a:t>That is the name we want you to remember!</a:t>
            </a:r>
          </a:p>
          <a:p>
            <a:pPr marL="0" indent="0" algn="ctr">
              <a:buNone/>
            </a:pPr>
            <a:endParaRPr lang="en-US" sz="2800" b="1" dirty="0" smtClean="0"/>
          </a:p>
          <a:p>
            <a:pPr marL="0" indent="0" algn="ctr">
              <a:buNone/>
            </a:pPr>
            <a:r>
              <a:rPr lang="en-US" sz="2800" b="1" dirty="0" smtClean="0"/>
              <a:t>See your SLDCADA POC for all payroll and SLDCADA issues.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3188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793" y="1600200"/>
            <a:ext cx="5656414" cy="4525963"/>
          </a:xfrm>
        </p:spPr>
      </p:pic>
    </p:spTree>
    <p:extLst>
      <p:ext uri="{BB962C8B-B14F-4D97-AF65-F5344CB8AC3E}">
        <p14:creationId xmlns:p14="http://schemas.microsoft.com/office/powerpoint/2010/main" val="173949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R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riefing_x0020_Organization xmlns="8b9f81f9-c63b-40d4-ae0e-c08678e85ca4">Staffing Office</Briefing_x0020_Organiz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10A9EB48A33E4E8D1CA66EA83CA4D8" ma:contentTypeVersion="1" ma:contentTypeDescription="Create a new document." ma:contentTypeScope="" ma:versionID="af369507a949d44b9dfbad382d49072c">
  <xsd:schema xmlns:xsd="http://www.w3.org/2001/XMLSchema" xmlns:xs="http://www.w3.org/2001/XMLSchema" xmlns:p="http://schemas.microsoft.com/office/2006/metadata/properties" xmlns:ns2="8b9f81f9-c63b-40d4-ae0e-c08678e85ca4" targetNamespace="http://schemas.microsoft.com/office/2006/metadata/properties" ma:root="true" ma:fieldsID="2a11fa0ed9a1914737970076c43da916" ns2:_="">
    <xsd:import namespace="8b9f81f9-c63b-40d4-ae0e-c08678e85ca4"/>
    <xsd:element name="properties">
      <xsd:complexType>
        <xsd:sequence>
          <xsd:element name="documentManagement">
            <xsd:complexType>
              <xsd:all>
                <xsd:element ref="ns2:Briefing_x0020_Organiz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f81f9-c63b-40d4-ae0e-c08678e85ca4" elementFormDefault="qualified">
    <xsd:import namespace="http://schemas.microsoft.com/office/2006/documentManagement/types"/>
    <xsd:import namespace="http://schemas.microsoft.com/office/infopath/2007/PartnerControls"/>
    <xsd:element name="Briefing_x0020_Organization" ma:index="8" nillable="true" ma:displayName="Briefing Organization" ma:default="Staffing Office" ma:format="Dropdown" ma:internalName="Briefing_x0020_Organization">
      <xsd:simpleType>
        <xsd:restriction base="dms:Choice">
          <xsd:enumeration value="Counsel's Office"/>
          <xsd:enumeration value="EEO Office"/>
          <xsd:enumeration value="EMAS Office"/>
          <xsd:enumeration value="Safety Office"/>
          <xsd:enumeration value="Security Office"/>
          <xsd:enumeration value="Staffing Office"/>
          <xsd:enumeration value="WFD Offic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496C54-D147-4C60-9E01-13BB5ECC97F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b9f81f9-c63b-40d4-ae0e-c08678e85ca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C4FC9F0-2670-40DC-9233-34A84DC16E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F6AC4F-2987-4A73-AC91-475F3E729D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f81f9-c63b-40d4-ae0e-c08678e85c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 Template</Template>
  <TotalTime>13352</TotalTime>
  <Words>757</Words>
  <Application>Microsoft Office PowerPoint</Application>
  <PresentationFormat>On-screen Show (4:3)</PresentationFormat>
  <Paragraphs>89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Wingdings</vt:lpstr>
      <vt:lpstr>AR Template</vt:lpstr>
      <vt:lpstr>1_AR Template</vt:lpstr>
      <vt:lpstr>AR Division Fiscal Branch Payroll Team Representing  Your Payroll Office</vt:lpstr>
      <vt:lpstr>What We Do ….</vt:lpstr>
      <vt:lpstr>  What Our Applications Do ….</vt:lpstr>
      <vt:lpstr>SLDCADA</vt:lpstr>
      <vt:lpstr>DCPS (Payroll)</vt:lpstr>
      <vt:lpstr>What’s Next?</vt:lpstr>
      <vt:lpstr>What’s Next? (cont.)</vt:lpstr>
      <vt:lpstr>Questions</vt:lpstr>
    </vt:vector>
  </TitlesOfParts>
  <Company>SAIC - NSSSG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EOD WFD Brief</dc:title>
  <dc:creator>Hannah Civ Christine</dc:creator>
  <cp:lastModifiedBy>Briscoe CIV Kathleen M</cp:lastModifiedBy>
  <cp:revision>650</cp:revision>
  <cp:lastPrinted>2016-12-12T14:19:07Z</cp:lastPrinted>
  <dcterms:created xsi:type="dcterms:W3CDTF">2003-08-22T14:02:45Z</dcterms:created>
  <dcterms:modified xsi:type="dcterms:W3CDTF">2020-02-20T18:53:40Z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0x010100E610A9EB48A33E4E8D1CA66EA83CA4D8</vt:lpwstr>
  </property>
</Properties>
</file>